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0" d="100"/>
          <a:sy n="300" d="100"/>
        </p:scale>
        <p:origin x="2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4A124-26FE-479E-B370-AA5344B96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9478F6-3896-4D57-91E7-101B31F18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0B4DA-4D9F-4CD3-BFFD-06B519BB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89910-2F30-454D-88A7-A12B8C3E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442BE-DAA1-4A0D-92C8-3DC6CA9D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8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2982-12F5-4C61-BF8A-90269F4BE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7948F-F37E-4FB8-A218-BFC5514EE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32C01-392C-49F2-B632-CB952360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21BB6-B86E-406A-B273-9A18BFAD5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3C004-69CC-484D-B596-E88C5247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16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61783-499D-4434-B037-9976C732E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FA701-5EA0-4033-A757-179A5D3CA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7E317-6B14-4A73-BCC9-F87BACB3E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24E-1FDE-4CDF-982A-9240F7C1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A4EEE-79C4-4BE6-80FA-AC3AA79A4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1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582F-4A8E-4E4E-B23A-01C312511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079C1-AE2C-4DBB-9891-BE5DE6210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8D8D4-CFBA-4592-A357-7AAD11440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163FA-F905-45BE-B734-72B4D09F0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25FC8-7518-4E51-A692-A4F92D42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9BCF54-5117-4E99-9110-D54770CA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00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06726-389A-4D81-812F-8FEF1598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EA0E7-33C8-497E-BB05-0E85B787F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7BE78-FC8C-4C6E-BCB3-8BE859102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D2D15F-B69A-4599-9668-F05323FA60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F32D00-7C9A-47F1-94E3-80DA7BF11A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059A37-BEAD-4F7A-A77B-4E11B075E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66C47-E49D-43A7-B118-90E381FE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3092AB-28C8-49B9-B0E0-6D0FDFB47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1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5E1A3-AADC-49DF-BBD3-AA0A2A61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C9F23-0A64-4F9A-BBF4-750F2FF00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119772-92EA-4060-BF47-3136E1478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CD256-CD56-4A51-9E37-A10350DB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0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D35588-D138-47E4-A043-EFC48E2D1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47185F-6C78-45C3-87AA-314988DEB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F4B04-821A-412E-B951-DE98789A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50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9734-67EC-4D57-9606-B2CF47AC3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27474-DD9D-444A-8390-322B0D2D9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2F08B-E1DD-4DA7-8767-A92499BE2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2E27F-7BA4-4FA4-9145-B0A9949C0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38AD6-9EF6-42D5-863D-D3135EA9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B108E-995E-4567-A8AC-868772986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4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F4A4-1394-45AF-BAAE-C626374CA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3BF41-E58F-4B21-A1CC-ADDC17DABA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BEC05-347B-4E55-9D6F-7B027B203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B35C6A-5503-4292-8EBA-1FCCCB802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A017B-5DCB-4C6B-9F94-46F8C14E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9F5FF6-066C-421D-92B4-F9D71860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6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F58C-2628-404B-9D0E-A080C850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9E879C-1F74-4602-9166-60BC9F944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79CF-5C12-4EF2-BEE4-BDBAB429F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7AE54-68A7-460E-BFE2-F5FCDD8A2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569D3-AE0B-44D7-A015-0CEB440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6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997C56-E02F-4EFE-99FC-FE1F602502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C76CD-92F6-4263-B9EA-E48171124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E70D3-21A3-4A92-9490-04BA3A5A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AF0E4-E299-49D4-AC41-CF148D40A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322D-7349-4CD2-8D29-6A018DFE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2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832634-D3A3-4893-B41C-6EEFCAC19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24958-EF03-46E3-978B-1BA4615CA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6661C-F7EE-4E48-97A2-7E405C361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B2B4-B8A8-4F1B-8742-72208343E8DD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C5FD6-F100-4731-A349-E186C0CAE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ACBF1-84BD-42A9-A3DC-9104A0F82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CAFF0-0AB6-4E8A-B827-2EED8DEA7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7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5A32-93FF-4231-A10E-9003AB7E2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975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MINIMUM SUPPORT PRICE (MSP) FOR MARKETING SEASON 2021-22</a:t>
            </a:r>
            <a:endParaRPr lang="en-US" sz="28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CBF16E-A0ED-4AE3-9279-D3712635E0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3549116"/>
              </p:ext>
            </p:extLst>
          </p:nvPr>
        </p:nvGraphicFramePr>
        <p:xfrm>
          <a:off x="838200" y="1099024"/>
          <a:ext cx="10515600" cy="473856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201187347"/>
                    </a:ext>
                  </a:extLst>
                </a:gridCol>
                <a:gridCol w="2652346">
                  <a:extLst>
                    <a:ext uri="{9D8B030D-6E8A-4147-A177-3AD203B41FA5}">
                      <a16:colId xmlns:a16="http://schemas.microsoft.com/office/drawing/2014/main" val="2066463121"/>
                    </a:ext>
                  </a:extLst>
                </a:gridCol>
                <a:gridCol w="2605454">
                  <a:extLst>
                    <a:ext uri="{9D8B030D-6E8A-4147-A177-3AD203B41FA5}">
                      <a16:colId xmlns:a16="http://schemas.microsoft.com/office/drawing/2014/main" val="274141953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37625774"/>
                    </a:ext>
                  </a:extLst>
                </a:gridCol>
              </a:tblGrid>
              <a:tr h="21724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Crop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MSP for 2021-22 (Rs/Q)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MSP for 2020-21 (Rs/Q)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Increase (Rs/Q)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4779735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Paddy Common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1,940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1,868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7074537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Paddy (Grade A)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1,960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1,888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920475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Jowar (Hybrid)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2,738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2,620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6322117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Jowar (</a:t>
                      </a:r>
                      <a:r>
                        <a:rPr lang="en-US" sz="1600" dirty="0" err="1">
                          <a:effectLst/>
                        </a:rPr>
                        <a:t>Maldandi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2,758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2,640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032742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Bajra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2,250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2,150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1542039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Ragi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3,377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3,295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6582826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Maize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1,870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1,850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431614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Tur (Arhar)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7996468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Moong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7,275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7,196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0371929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Urad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1489126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Groundnut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5,550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5,275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5426929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Sunflower seed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6,015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5,885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4559070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Soyabean (Yellow)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3,950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3,880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4114252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Sesamum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7,307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6,855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4947781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Nigerseed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6,930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6,695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2901626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Cotton (Long staple)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5,726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5,515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4835438"/>
                  </a:ext>
                </a:extLst>
              </a:tr>
              <a:tr h="259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Cotton (Medium staple)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6,025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5,825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30912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3CBDD73-4978-43DA-A9F5-E1778CB9E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51" y="-22225"/>
            <a:ext cx="917301" cy="9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87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A032-30DD-4D02-85EE-751D3741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hi-IN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2021-22 सीज़न में सरकारी खरीद के लिए खरीफ फसलों का न्यूनतम समर्थन मूल्य</a:t>
            </a:r>
            <a:endParaRPr lang="en-US" sz="2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6E2E31-B90E-4CDD-9C77-B7C030F953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3289555"/>
              </p:ext>
            </p:extLst>
          </p:nvPr>
        </p:nvGraphicFramePr>
        <p:xfrm>
          <a:off x="838200" y="1066800"/>
          <a:ext cx="10515600" cy="460725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1383822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58200163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8408927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669854043"/>
                    </a:ext>
                  </a:extLst>
                </a:gridCol>
              </a:tblGrid>
              <a:tr h="6919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 dirty="0">
                          <a:effectLst/>
                        </a:rPr>
                        <a:t>फसल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 dirty="0">
                          <a:effectLst/>
                        </a:rPr>
                        <a:t>2021-22 के लिए एम एस पी (रुपए/कुइंटल)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 dirty="0">
                          <a:effectLst/>
                        </a:rPr>
                        <a:t>2020-21 के लिए एम एस पी (रुपए/कुइंटल)</a:t>
                      </a:r>
                      <a:endParaRPr lang="en-US" sz="14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 dirty="0">
                          <a:effectLst/>
                        </a:rPr>
                        <a:t>बढ़ौतरी (रुपए/कुइंटल)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7701616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धान (सामान्य)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1,940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1,868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84938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धान (ग्रेड ए)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1,960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1,888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8469119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ज्वार (हाइब्रिड)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2,738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2,620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6397720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ज्वार (मलडंडी)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2,758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2,640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256335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बाजरा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2,250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2,150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197173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रागी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3,377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3,295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3662362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मक्का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1,870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1,850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390270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तुअर (अरहर)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5655478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मूंग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7,275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7,196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8570330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उड़द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6418572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मूंगफली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5,550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5,275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270843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सूरजमुखी के बीज 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6,015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5,885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064564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सोयाबीन (पीली)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3,950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3,880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548726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तिल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7,307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6,855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452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5799395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नाइजरसीड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6,930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6,695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8461866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कपास (मध्यम रेशा)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5,726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5,515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7258881"/>
                  </a:ext>
                </a:extLst>
              </a:tr>
              <a:tr h="2303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400">
                          <a:effectLst/>
                        </a:rPr>
                        <a:t>कपास (लंबा रेशा)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6,025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5,825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913193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A07FC9E-A6D8-4948-B053-73D8D6557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76" y="-28575"/>
            <a:ext cx="917301" cy="9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8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A032-30DD-4D02-85EE-751D3741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700"/>
            <a:ext cx="10515600" cy="942731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a-IN" sz="22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Raavi" panose="020B0502040204020203" pitchFamily="34" charset="0"/>
              </a:rPr>
              <a:t>2021-22 ਸੀਜ਼ਨ ਦੌਰਾਨ ਸਰਕਾਰੀ ਖ਼ਰੀਦ ਲਈ ਖ਼ਰੀਫ਼ ਦੀਆਂ </a:t>
            </a:r>
            <a:r>
              <a:rPr lang="pa-IN" sz="2200" b="1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Raavi" panose="020B0502040204020203" pitchFamily="34" charset="0"/>
              </a:rPr>
              <a:t>ਫ਼ਸਲਾਂ</a:t>
            </a:r>
            <a:r>
              <a:rPr lang="pa-IN" sz="22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Raavi" panose="020B0502040204020203" pitchFamily="34" charset="0"/>
              </a:rPr>
              <a:t> ਦਾ </a:t>
            </a:r>
            <a:r>
              <a:rPr lang="pa-IN" sz="2200" b="1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Raavi" panose="020B0502040204020203" pitchFamily="34" charset="0"/>
              </a:rPr>
              <a:t>ਘੱਟੋ</a:t>
            </a:r>
            <a:r>
              <a:rPr lang="pa-IN" sz="22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Raavi" panose="020B0502040204020203" pitchFamily="34" charset="0"/>
              </a:rPr>
              <a:t> ਘੱਟ ਸਮਰਥਨ ਮੁੱਲ</a:t>
            </a:r>
            <a:r>
              <a:rPr lang="en-US" sz="2200" b="1" dirty="0">
                <a:solidFill>
                  <a:srgbClr val="333333"/>
                </a:solidFill>
                <a:effectLst/>
                <a:latin typeface="Raav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b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sz="2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6E2E31-B90E-4CDD-9C77-B7C030F953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8528593"/>
              </p:ext>
            </p:extLst>
          </p:nvPr>
        </p:nvGraphicFramePr>
        <p:xfrm>
          <a:off x="838200" y="1082838"/>
          <a:ext cx="10515600" cy="469233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1383822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58200163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8408927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669854043"/>
                    </a:ext>
                  </a:extLst>
                </a:gridCol>
              </a:tblGrid>
              <a:tr h="6537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ਫ਼ਸਲ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ਐੱਮ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 </a:t>
                      </a: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ਐੱਸ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 ਪੀ 2021-22 (ਰੁਪਏ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/</a:t>
                      </a: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ਕੁਇੰਟਲ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ਐੱਮ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 </a:t>
                      </a: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ਐੱਸ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 ਪੀ 2020-21 (ਰੁਪਏ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/</a:t>
                      </a: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ਕੁਇੰਟਲ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ਵਾਧਾ (ਰੁਪਏ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/</a:t>
                      </a:r>
                      <a:r>
                        <a:rPr lang="pa-IN" sz="14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ਕੁਇੰਟਲ</a:t>
                      </a:r>
                      <a:r>
                        <a:rPr lang="pa-IN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7701616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ਝੋਨਾ (ਆਮ)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1,940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1,868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84938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ਝੋਨਾ (ਗ੍ਰੇਡ ਏ)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1,960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1,888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8469119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ਜਵਾਰ (ਹਾਇਬ੍ਰਿਡ)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2,738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2,620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6397720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ਜਵਾਰ (ਮਲਡੰਡੀ)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2,758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2,640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256335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ਬਾਜਰਾ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2,250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2,150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197173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ਰਾਗੀ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3,377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3,295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3662362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ਮੱਕੀ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1,870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1,850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390270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ਤੂਰ (ਅਰਹਰ)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6,300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6,000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5655478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ਮੂੰਗ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7,275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7,196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79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8570330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ਉੜਦ (ਮਾਂਹ)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6,300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6,000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6418572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ਮੂੰਗਫਲੀ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5,550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5,275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270843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ਸੂਰਜਮੁਖੀ</a:t>
                      </a: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 ਦੇ ਬੀਜ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6,015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5,885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130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064564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ਸੋਇਆਬੀਨ (ਪੀਲੀ)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3,950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3,880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548726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ਤਿਲ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7,307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6,855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452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5799395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ਨਾਈਜਰਸੀਡ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6,930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6,695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8461866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ਕਪਾਹ (ਦਰਮਿਆਨਾ ਰੇਸ਼ਾ)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5,726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5,515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7258881"/>
                  </a:ext>
                </a:extLst>
              </a:tr>
              <a:tr h="2375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ਕਪਾਹ (ਲੰਮਾ ਰੇਸ਼ਾ)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6,025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5,825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a-IN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Raavi" panose="020B0502040204020203" pitchFamily="34" charset="0"/>
                        </a:rPr>
                        <a:t>200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913193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82EADA6-45E5-428E-B49E-70214D4F6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76" y="-28575"/>
            <a:ext cx="917301" cy="9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70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406</Words>
  <Application>Microsoft Office PowerPoint</Application>
  <PresentationFormat>Widescreen</PresentationFormat>
  <Paragraphs>219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Raavi</vt:lpstr>
      <vt:lpstr>Office Theme</vt:lpstr>
      <vt:lpstr>MINIMUM SUPPORT PRICE (MSP) FOR MARKETING SEASON 2021-22</vt:lpstr>
      <vt:lpstr>2021-22 सीज़न में सरकारी खरीद के लिए खरीफ फसलों का न्यूनतम समर्थन मूल्य</vt:lpstr>
      <vt:lpstr>2021-22 ਸੀਜ਼ਨ ਦੌਰਾਨ ਸਰਕਾਰੀ ਖ਼ਰੀਦ ਲਈ ਖ਼ਰੀਫ਼ ਦੀਆਂ ਫ਼ਸਲਾਂ ਦਾ ਘੱਟੋ ਘੱਟ ਸਮਰਥਨ ਮੁੱਲ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MINIMUM SUPPORT PRICE (MSP) FOR MARKETING SEASON 2021-22</dc:title>
  <dc:creator>Ikhhlaq Singh</dc:creator>
  <cp:lastModifiedBy>Ikhhlaq Singh</cp:lastModifiedBy>
  <cp:revision>19</cp:revision>
  <dcterms:created xsi:type="dcterms:W3CDTF">2021-06-10T06:05:00Z</dcterms:created>
  <dcterms:modified xsi:type="dcterms:W3CDTF">2021-06-11T07:45:21Z</dcterms:modified>
</cp:coreProperties>
</file>